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71" r:id="rId10"/>
    <p:sldId id="267" r:id="rId11"/>
    <p:sldId id="269" r:id="rId12"/>
    <p:sldId id="273" r:id="rId13"/>
    <p:sldId id="272" r:id="rId14"/>
    <p:sldId id="270" r:id="rId15"/>
    <p:sldId id="268" r:id="rId16"/>
    <p:sldId id="266" r:id="rId17"/>
    <p:sldId id="26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4" autoAdjust="0"/>
    <p:restoredTop sz="62211" autoAdjust="0"/>
  </p:normalViewPr>
  <p:slideViewPr>
    <p:cSldViewPr snapToGrid="0" snapToObjects="1">
      <p:cViewPr varScale="1">
        <p:scale>
          <a:sx n="67" d="100"/>
          <a:sy n="67" d="100"/>
        </p:scale>
        <p:origin x="18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23FC-9591-4528-8DE2-CFB45898BF09}" type="datetimeFigureOut">
              <a:rPr lang="en-IE" smtClean="0"/>
              <a:t>10/11/2017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23932-87E0-4B57-9455-449AE307EA8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631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5311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374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pPr marL="628650" lvl="1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698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https://www.youtube.com/watch?v=CKL3fV5UR8w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63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Comparar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com Microservice:</a:t>
            </a:r>
          </a:p>
          <a:p>
            <a:pPr marL="171450" indent="-171450">
              <a:buFontTx/>
              <a:buChar char="-"/>
            </a:pPr>
            <a:r>
              <a:rPr lang="en-IE" dirty="0"/>
              <a:t>Se </a:t>
            </a:r>
            <a:r>
              <a:rPr lang="en-IE" dirty="0" err="1"/>
              <a:t>algum</a:t>
            </a:r>
            <a:r>
              <a:rPr lang="en-IE" dirty="0"/>
              <a:t> modulo </a:t>
            </a:r>
            <a:r>
              <a:rPr lang="en-IE" dirty="0" err="1"/>
              <a:t>falhar</a:t>
            </a:r>
            <a:r>
              <a:rPr lang="en-IE" dirty="0"/>
              <a:t>,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ira</a:t>
            </a:r>
            <a:r>
              <a:rPr lang="en-IE" dirty="0"/>
              <a:t> </a:t>
            </a:r>
            <a:r>
              <a:rPr lang="en-IE" dirty="0" err="1"/>
              <a:t>parar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systema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Toda a </a:t>
            </a:r>
            <a:r>
              <a:rPr lang="en-IE" dirty="0" err="1"/>
              <a:t>vez</a:t>
            </a:r>
            <a:r>
              <a:rPr lang="en-IE" dirty="0"/>
              <a:t> que </a:t>
            </a:r>
            <a:r>
              <a:rPr lang="en-IE" dirty="0" err="1"/>
              <a:t>ouver</a:t>
            </a:r>
            <a:r>
              <a:rPr lang="en-IE" dirty="0"/>
              <a:t> um deploy sera um </a:t>
            </a:r>
            <a:r>
              <a:rPr lang="en-IE" dirty="0" err="1"/>
              <a:t>problema</a:t>
            </a:r>
            <a:r>
              <a:rPr lang="en-IE" dirty="0"/>
              <a:t>, tera de </a:t>
            </a:r>
            <a:r>
              <a:rPr lang="en-IE" dirty="0" err="1"/>
              <a:t>fazer</a:t>
            </a:r>
            <a:r>
              <a:rPr lang="en-IE" dirty="0"/>
              <a:t> o deploy de </a:t>
            </a:r>
            <a:r>
              <a:rPr lang="en-IE" dirty="0" err="1"/>
              <a:t>cada</a:t>
            </a:r>
            <a:r>
              <a:rPr lang="en-IE" dirty="0"/>
              <a:t> 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Cada</a:t>
            </a:r>
            <a:r>
              <a:rPr lang="en-IE" dirty="0"/>
              <a:t> Microservice sera um </a:t>
            </a:r>
            <a:r>
              <a:rPr lang="en-IE" dirty="0" err="1"/>
              <a:t>pequeno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</a:t>
            </a:r>
            <a:r>
              <a:rPr lang="en-IE" dirty="0" err="1"/>
              <a:t>systema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sera </a:t>
            </a:r>
            <a:r>
              <a:rPr lang="en-IE" dirty="0" err="1"/>
              <a:t>menor</a:t>
            </a:r>
            <a:r>
              <a:rPr lang="en-IE" dirty="0"/>
              <a:t>, sera </a:t>
            </a:r>
            <a:r>
              <a:rPr lang="en-IE" dirty="0" err="1"/>
              <a:t>mais</a:t>
            </a:r>
            <a:r>
              <a:rPr lang="en-IE" dirty="0"/>
              <a:t> </a:t>
            </a: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rever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 </a:t>
            </a:r>
            <a:r>
              <a:rPr lang="en-IE" dirty="0" err="1"/>
              <a:t>ou</a:t>
            </a:r>
            <a:r>
              <a:rPr lang="en-IE" dirty="0"/>
              <a:t> </a:t>
            </a:r>
            <a:r>
              <a:rPr lang="en-IE" dirty="0" err="1"/>
              <a:t>introduzir</a:t>
            </a:r>
            <a:r>
              <a:rPr lang="en-IE" dirty="0"/>
              <a:t> um novo </a:t>
            </a:r>
            <a:r>
              <a:rPr lang="en-IE" dirty="0" err="1"/>
              <a:t>membro</a:t>
            </a:r>
            <a:r>
              <a:rPr lang="en-IE" dirty="0"/>
              <a:t> </a:t>
            </a:r>
            <a:r>
              <a:rPr lang="en-IE" dirty="0" err="1"/>
              <a:t>na</a:t>
            </a:r>
            <a:r>
              <a:rPr lang="en-IE" dirty="0"/>
              <a:t> </a:t>
            </a:r>
            <a:r>
              <a:rPr lang="en-IE" dirty="0" err="1"/>
              <a:t>equipe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Caso</a:t>
            </a:r>
            <a:r>
              <a:rPr lang="en-IE" dirty="0"/>
              <a:t> </a:t>
            </a:r>
            <a:r>
              <a:rPr lang="en-IE" dirty="0" err="1"/>
              <a:t>exista</a:t>
            </a:r>
            <a:r>
              <a:rPr lang="en-IE" dirty="0"/>
              <a:t> </a:t>
            </a:r>
            <a:r>
              <a:rPr lang="en-IE" dirty="0" err="1"/>
              <a:t>microservicos</a:t>
            </a:r>
            <a:r>
              <a:rPr lang="en-IE" dirty="0"/>
              <a:t> </a:t>
            </a:r>
            <a:r>
              <a:rPr lang="en-IE" dirty="0" err="1"/>
              <a:t>semelhantes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tera de </a:t>
            </a:r>
            <a:r>
              <a:rPr lang="en-IE" dirty="0" err="1"/>
              <a:t>ser</a:t>
            </a:r>
            <a:r>
              <a:rPr lang="en-IE" dirty="0"/>
              <a:t> </a:t>
            </a:r>
            <a:r>
              <a:rPr lang="en-IE" dirty="0" err="1"/>
              <a:t>duplicado</a:t>
            </a:r>
            <a:r>
              <a:rPr lang="en-IE" dirty="0"/>
              <a:t>, </a:t>
            </a:r>
            <a:r>
              <a:rPr lang="en-IE" dirty="0" err="1"/>
              <a:t>cada</a:t>
            </a:r>
            <a:r>
              <a:rPr lang="en-IE" dirty="0"/>
              <a:t> </a:t>
            </a:r>
            <a:r>
              <a:rPr lang="en-IE" dirty="0" err="1"/>
              <a:t>unidade</a:t>
            </a:r>
            <a:r>
              <a:rPr lang="en-IE" dirty="0"/>
              <a:t> </a:t>
            </a:r>
            <a:r>
              <a:rPr lang="en-IE" dirty="0" err="1"/>
              <a:t>funcionara</a:t>
            </a:r>
            <a:r>
              <a:rPr lang="en-IE" dirty="0"/>
              <a:t> de forma </a:t>
            </a:r>
            <a:r>
              <a:rPr lang="en-IE" dirty="0" err="1"/>
              <a:t>independente</a:t>
            </a:r>
            <a:r>
              <a:rPr lang="en-I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402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Programas</a:t>
            </a:r>
            <a:r>
              <a:rPr lang="en-IE" dirty="0"/>
              <a:t> </a:t>
            </a:r>
            <a:r>
              <a:rPr lang="en-IE" dirty="0" err="1"/>
              <a:t>escalavel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a </a:t>
            </a:r>
            <a:r>
              <a:rPr lang="en-IE" dirty="0" err="1"/>
              <a:t>aplicacao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Website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supplier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customers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Reliable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Apenas</a:t>
            </a:r>
            <a:r>
              <a:rPr lang="en-IE" dirty="0"/>
              <a:t> </a:t>
            </a:r>
            <a:r>
              <a:rPr lang="en-IE" dirty="0" err="1"/>
              <a:t>parte</a:t>
            </a:r>
            <a:r>
              <a:rPr lang="en-IE" dirty="0"/>
              <a:t> do service </a:t>
            </a:r>
            <a:r>
              <a:rPr lang="en-IE" dirty="0" err="1"/>
              <a:t>ficara</a:t>
            </a:r>
            <a:r>
              <a:rPr lang="en-IE" dirty="0"/>
              <a:t> </a:t>
            </a:r>
            <a:r>
              <a:rPr lang="en-IE" dirty="0" err="1"/>
              <a:t>indisponivel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restaurar</a:t>
            </a:r>
            <a:r>
              <a:rPr lang="en-IE" dirty="0"/>
              <a:t> o service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0" lvl="0" indent="0">
              <a:buFontTx/>
              <a:buNone/>
            </a:pPr>
            <a:r>
              <a:rPr lang="en-IE" dirty="0"/>
              <a:t>Monolithic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Aplicacoes</a:t>
            </a:r>
            <a:r>
              <a:rPr lang="en-IE" dirty="0"/>
              <a:t> Simples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Nao </a:t>
            </a:r>
            <a:r>
              <a:rPr lang="en-IE" dirty="0" err="1"/>
              <a:t>escalavel</a:t>
            </a:r>
            <a:endParaRPr lang="en-IE" dirty="0"/>
          </a:p>
          <a:p>
            <a:pPr marL="171450" lvl="0" indent="-171450">
              <a:buFontTx/>
              <a:buChar char="-"/>
            </a:pPr>
            <a:r>
              <a:rPr lang="en-IE" dirty="0"/>
              <a:t>Mobile app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915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879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execution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have extensive libraries of business tools available.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written in C or C++ are highly efficient in resource use and high in performance.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obtaining C or C++ skills locally, you may want to think more of Java or C#.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681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  <a:p>
            <a:endParaRPr lang="en-IE" dirty="0"/>
          </a:p>
          <a:p>
            <a:r>
              <a:rPr lang="en-IE" dirty="0" err="1"/>
              <a:t>Exemplos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aplicacoe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nosso</a:t>
            </a:r>
            <a:r>
              <a:rPr lang="en-IE" dirty="0"/>
              <a:t> </a:t>
            </a:r>
            <a:r>
              <a:rPr lang="en-IE" dirty="0" err="1"/>
              <a:t>computadores</a:t>
            </a:r>
            <a:r>
              <a:rPr lang="en-IE" dirty="0"/>
              <a:t> </a:t>
            </a:r>
            <a:r>
              <a:rPr lang="en-IE" dirty="0" err="1"/>
              <a:t>devemos</a:t>
            </a:r>
            <a:r>
              <a:rPr lang="en-IE" dirty="0"/>
              <a:t> </a:t>
            </a:r>
            <a:r>
              <a:rPr lang="en-IE" dirty="0" err="1"/>
              <a:t>ter</a:t>
            </a:r>
            <a:r>
              <a:rPr lang="en-IE" dirty="0"/>
              <a:t> o Sistema operative que </a:t>
            </a:r>
            <a:r>
              <a:rPr lang="en-IE" dirty="0" err="1"/>
              <a:t>consome</a:t>
            </a:r>
            <a:r>
              <a:rPr lang="en-IE" dirty="0"/>
              <a:t> </a:t>
            </a:r>
            <a:r>
              <a:rPr lang="en-IE" dirty="0" err="1"/>
              <a:t>muita</a:t>
            </a:r>
            <a:r>
              <a:rPr lang="en-IE" dirty="0"/>
              <a:t> </a:t>
            </a:r>
            <a:r>
              <a:rPr lang="en-IE" dirty="0" err="1"/>
              <a:t>memoria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packegs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Plugins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Consome</a:t>
            </a:r>
            <a:r>
              <a:rPr lang="en-IE" dirty="0"/>
              <a:t> tempo </a:t>
            </a:r>
            <a:r>
              <a:rPr lang="en-IE" dirty="0" err="1"/>
              <a:t>recurso</a:t>
            </a:r>
            <a:r>
              <a:rPr lang="en-IE" dirty="0"/>
              <a:t> tempo.</a:t>
            </a:r>
          </a:p>
          <a:p>
            <a:pPr marL="171450" indent="-171450">
              <a:buFontTx/>
              <a:buChar char="-"/>
            </a:pPr>
            <a:r>
              <a:rPr lang="en-IE" dirty="0"/>
              <a:t>As </a:t>
            </a:r>
            <a:r>
              <a:rPr lang="en-IE" dirty="0" err="1"/>
              <a:t>vezes</a:t>
            </a:r>
            <a:r>
              <a:rPr lang="en-IE" dirty="0"/>
              <a:t> com </a:t>
            </a:r>
            <a:r>
              <a:rPr lang="en-IE" dirty="0" err="1"/>
              <a:t>tudo</a:t>
            </a:r>
            <a:r>
              <a:rPr lang="en-IE" dirty="0"/>
              <a:t> </a:t>
            </a:r>
            <a:r>
              <a:rPr lang="en-IE" dirty="0" err="1"/>
              <a:t>instalado</a:t>
            </a:r>
            <a:r>
              <a:rPr lang="en-IE" dirty="0"/>
              <a:t> </a:t>
            </a:r>
            <a:r>
              <a:rPr lang="en-IE" dirty="0" err="1"/>
              <a:t>ainda</a:t>
            </a:r>
            <a:r>
              <a:rPr lang="en-IE" dirty="0"/>
              <a:t>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funciona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endParaRPr lang="en-IE" dirty="0"/>
          </a:p>
          <a:p>
            <a:pPr marL="0" indent="0">
              <a:buFontTx/>
              <a:buNone/>
            </a:pPr>
            <a:r>
              <a:rPr lang="en-IE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Cria</a:t>
            </a:r>
            <a:r>
              <a:rPr lang="en-IE" dirty="0"/>
              <a:t>-se </a:t>
            </a:r>
            <a:r>
              <a:rPr lang="en-IE" dirty="0" err="1"/>
              <a:t>somento</a:t>
            </a:r>
            <a:r>
              <a:rPr lang="en-IE" dirty="0"/>
              <a:t> a </a:t>
            </a:r>
            <a:r>
              <a:rPr lang="en-IE" dirty="0" err="1"/>
              <a:t>configuracoes</a:t>
            </a:r>
            <a:r>
              <a:rPr lang="en-IE" dirty="0"/>
              <a:t> </a:t>
            </a:r>
            <a:r>
              <a:rPr lang="en-IE" dirty="0" err="1"/>
              <a:t>nescesaria</a:t>
            </a:r>
            <a:r>
              <a:rPr lang="en-IE" dirty="0"/>
              <a:t> para o </a:t>
            </a:r>
            <a:r>
              <a:rPr lang="en-IE" dirty="0" err="1"/>
              <a:t>funcionamento</a:t>
            </a:r>
            <a:r>
              <a:rPr lang="en-IE" dirty="0"/>
              <a:t> da </a:t>
            </a:r>
            <a:r>
              <a:rPr lang="en-IE" dirty="0" err="1"/>
              <a:t>aplicacao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redundancia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 err="1"/>
              <a:t>Melhor</a:t>
            </a:r>
            <a:r>
              <a:rPr lang="en-IE" dirty="0"/>
              <a:t> </a:t>
            </a:r>
            <a:r>
              <a:rPr lang="en-IE" dirty="0" err="1"/>
              <a:t>desempenho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Redus</a:t>
            </a:r>
            <a:r>
              <a:rPr lang="en-IE" dirty="0"/>
              <a:t> o tempo de </a:t>
            </a:r>
            <a:r>
              <a:rPr lang="en-IE" dirty="0" err="1"/>
              <a:t>instalacao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503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Bom</a:t>
            </a:r>
            <a:r>
              <a:rPr lang="en-IE" dirty="0"/>
              <a:t> link de </a:t>
            </a:r>
            <a:r>
              <a:rPr lang="en-IE" dirty="0" err="1"/>
              <a:t>implementacao</a:t>
            </a:r>
            <a:endParaRPr lang="en-IE" dirty="0"/>
          </a:p>
          <a:p>
            <a:r>
              <a:rPr lang="en-IE" dirty="0"/>
              <a:t>https://www.slideshare.net/BlueDataInc/best-practices-for-running-kafka-on-docker-containers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442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vs Monolithic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22" y="126799"/>
            <a:ext cx="5658678" cy="219556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76661" y="6431785"/>
            <a:ext cx="4890052" cy="42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Alexander Souza</a:t>
            </a:r>
          </a:p>
        </p:txBody>
      </p:sp>
    </p:spTree>
    <p:extLst>
      <p:ext uri="{BB962C8B-B14F-4D97-AF65-F5344CB8AC3E}">
        <p14:creationId xmlns:p14="http://schemas.microsoft.com/office/powerpoint/2010/main" val="191633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F18B-8D24-4AC2-AD75-A747A1AF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programming languages for services and microservices are.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8FEF-C42E-41C3-ACC7-78262823AE3A}"/>
              </a:ext>
            </a:extLst>
          </p:cNvPr>
          <p:cNvSpPr txBox="1"/>
          <p:nvPr/>
        </p:nvSpPr>
        <p:spPr>
          <a:xfrm>
            <a:off x="0" y="6581001"/>
            <a:ext cx="6783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http://www.theserverside.com/feature/The-right-language-for-microservice-orchestration-and-development</a:t>
            </a:r>
          </a:p>
        </p:txBody>
      </p:sp>
      <p:pic>
        <p:nvPicPr>
          <p:cNvPr id="1030" name="Picture 6" descr="Image result for java png">
            <a:extLst>
              <a:ext uri="{FF2B5EF4-FFF2-40B4-BE49-F238E27FC236}">
                <a16:creationId xmlns:a16="http://schemas.microsoft.com/office/drawing/2014/main" id="{980ADA78-4F43-4FE2-882D-546151FF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13" y="2264175"/>
            <a:ext cx="2563228" cy="2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# png">
            <a:extLst>
              <a:ext uri="{FF2B5EF4-FFF2-40B4-BE49-F238E27FC236}">
                <a16:creationId xmlns:a16="http://schemas.microsoft.com/office/drawing/2014/main" id="{F8055EEC-48B2-4B92-A12D-891D60BC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63" y="2811026"/>
            <a:ext cx="1849134" cy="17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++ png">
            <a:extLst>
              <a:ext uri="{FF2B5EF4-FFF2-40B4-BE49-F238E27FC236}">
                <a16:creationId xmlns:a16="http://schemas.microsoft.com/office/drawing/2014/main" id="{CAA61387-4487-4938-9FD8-6E4AEB49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18" y="2403206"/>
            <a:ext cx="2379132" cy="2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uby programing languagpng">
            <a:extLst>
              <a:ext uri="{FF2B5EF4-FFF2-40B4-BE49-F238E27FC236}">
                <a16:creationId xmlns:a16="http://schemas.microsoft.com/office/drawing/2014/main" id="{098A15AE-17AB-4F30-8586-5BE1DA75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6" y="2893362"/>
            <a:ext cx="1448192" cy="16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 programing language png">
            <a:extLst>
              <a:ext uri="{FF2B5EF4-FFF2-40B4-BE49-F238E27FC236}">
                <a16:creationId xmlns:a16="http://schemas.microsoft.com/office/drawing/2014/main" id="{35C4D417-8CF8-4B2C-805C-8969AC6C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69" y="2525181"/>
            <a:ext cx="2398860" cy="23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python programing language png">
            <a:extLst>
              <a:ext uri="{FF2B5EF4-FFF2-40B4-BE49-F238E27FC236}">
                <a16:creationId xmlns:a16="http://schemas.microsoft.com/office/drawing/2014/main" id="{6D9788A6-92F8-414D-A648-C4BE518F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02" y="284136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7370-304B-461F-94D3-CF1ED62B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186" y="336898"/>
            <a:ext cx="6867144" cy="1596177"/>
          </a:xfrm>
        </p:spPr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999F-0577-4B97-9406-A3D7B67863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4645152"/>
            <a:ext cx="10363826" cy="1146046"/>
          </a:xfrm>
        </p:spPr>
        <p:txBody>
          <a:bodyPr/>
          <a:lstStyle/>
          <a:p>
            <a:r>
              <a:rPr lang="en-US" dirty="0"/>
              <a:t>Containers encapsulate discrete components of application logic provisioned only with the minimal resources needed to do their job.</a:t>
            </a:r>
            <a:endParaRPr lang="en-IE" dirty="0"/>
          </a:p>
        </p:txBody>
      </p:sp>
      <p:pic>
        <p:nvPicPr>
          <p:cNvPr id="2050" name="Picture 2" descr="CIO Containers Ecosystem">
            <a:extLst>
              <a:ext uri="{FF2B5EF4-FFF2-40B4-BE49-F238E27FC236}">
                <a16:creationId xmlns:a16="http://schemas.microsoft.com/office/drawing/2014/main" id="{C728A6FF-226C-4F2A-90EA-875F6F50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80" y="640138"/>
            <a:ext cx="7402357" cy="41787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969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B1981535-B5AA-4E0C-ACE5-925CC19B20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72">
            <a:extLst>
              <a:ext uri="{FF2B5EF4-FFF2-40B4-BE49-F238E27FC236}">
                <a16:creationId xmlns:a16="http://schemas.microsoft.com/office/drawing/2014/main" id="{BF97D060-AA7E-4411-BA62-28BD1EBD55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35250F-9475-4A7C-BD20-F3DD2BCA32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1">
            <a:extLst>
              <a:ext uri="{FF2B5EF4-FFF2-40B4-BE49-F238E27FC236}">
                <a16:creationId xmlns:a16="http://schemas.microsoft.com/office/drawing/2014/main" id="{CCE9F723-9A0F-4D08-A318-9BECBA07DE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11548531" cy="6214534"/>
          </a:xfrm>
          <a:prstGeom prst="roundRect">
            <a:avLst>
              <a:gd name="adj" fmla="val 8642"/>
            </a:avLst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C751CDD-D58E-46E4-9537-5DD051D62B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Image result for docker">
            <a:extLst>
              <a:ext uri="{FF2B5EF4-FFF2-40B4-BE49-F238E27FC236}">
                <a16:creationId xmlns:a16="http://schemas.microsoft.com/office/drawing/2014/main" id="{475B50ED-4B16-4AB4-870E-7859F6F8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61" y="965201"/>
            <a:ext cx="9875076" cy="49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4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ocker png">
            <a:extLst>
              <a:ext uri="{FF2B5EF4-FFF2-40B4-BE49-F238E27FC236}">
                <a16:creationId xmlns:a16="http://schemas.microsoft.com/office/drawing/2014/main" id="{C6B3E6BA-94CA-4717-93FE-CCE46B15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72" y="363665"/>
            <a:ext cx="5629846" cy="134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ocker">
            <a:extLst>
              <a:ext uri="{FF2B5EF4-FFF2-40B4-BE49-F238E27FC236}">
                <a16:creationId xmlns:a16="http://schemas.microsoft.com/office/drawing/2014/main" id="{75FE6E2D-826B-4C97-8508-EB1B45E5E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4" y="2015341"/>
            <a:ext cx="5629846" cy="447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3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EA30-1102-4E29-9B33-4EF65B1B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list contains the differentiating container platform feature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42C6A-5F99-429D-A46C-6D0FB43A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12" y="2299850"/>
            <a:ext cx="9785784" cy="410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CB356-7A1A-485B-8716-1EA1C0CE626E}"/>
              </a:ext>
            </a:extLst>
          </p:cNvPr>
          <p:cNvSpPr txBox="1"/>
          <p:nvPr/>
        </p:nvSpPr>
        <p:spPr>
          <a:xfrm>
            <a:off x="0" y="6522827"/>
            <a:ext cx="5772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https://www.slideshare.net/barton808/devops-microservices-and-containers-a-high-level-overview</a:t>
            </a:r>
          </a:p>
        </p:txBody>
      </p:sp>
    </p:spTree>
    <p:extLst>
      <p:ext uri="{BB962C8B-B14F-4D97-AF65-F5344CB8AC3E}">
        <p14:creationId xmlns:p14="http://schemas.microsoft.com/office/powerpoint/2010/main" val="36314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D6A7488-0A33-4A24-8CE3-9380A2C91E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6711" y="190776"/>
            <a:ext cx="8434061" cy="6327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0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32848"/>
            <a:ext cx="10364451" cy="159617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5204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09" t="6928" r="4609" b="11913"/>
          <a:stretch/>
        </p:blipFill>
        <p:spPr>
          <a:xfrm>
            <a:off x="2252870" y="728869"/>
            <a:ext cx="7779026" cy="521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12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E640319-3BB6-49BF-BAF4-D63FEC73E1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BECDBB2-914C-44DE-B171-6F7946196F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1D5C6008-3DE6-42B7-AED2-68544F325B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Questions png">
            <a:extLst>
              <a:ext uri="{FF2B5EF4-FFF2-40B4-BE49-F238E27FC236}">
                <a16:creationId xmlns:a16="http://schemas.microsoft.com/office/drawing/2014/main" id="{07B87E3E-9A5D-451C-8434-BF62E2680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5" b="11569"/>
          <a:stretch/>
        </p:blipFill>
        <p:spPr bwMode="auto">
          <a:xfrm>
            <a:off x="-197581" y="10"/>
            <a:ext cx="123895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D09915C-7FC3-45EF-BDD0-6393ACE446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4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these functionalities are grouped within this great system, making it a monolithic application, that is, an application made in a single unit.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498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/>
          <a:lstStyle/>
          <a:p>
            <a:pPr algn="l"/>
            <a:r>
              <a:rPr lang="en-US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65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010478" y="921875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7" name="Alternate Process 6"/>
          <p:cNvSpPr/>
          <p:nvPr/>
        </p:nvSpPr>
        <p:spPr>
          <a:xfrm>
            <a:off x="1010478" y="197457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8" name="Alternate Process 7"/>
          <p:cNvSpPr/>
          <p:nvPr/>
        </p:nvSpPr>
        <p:spPr>
          <a:xfrm>
            <a:off x="1010478" y="3027271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2658717" y="40551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84247" y="1365822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Simple Deploy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Single Point of Failure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Minimizes duplicate code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Extensive code base</a:t>
            </a:r>
            <a:endParaRPr lang="en-US" sz="3600" dirty="0"/>
          </a:p>
        </p:txBody>
      </p:sp>
      <p:pic>
        <p:nvPicPr>
          <p:cNvPr id="1026" name="Picture 2" descr="Image result for afraid png">
            <a:extLst>
              <a:ext uri="{FF2B5EF4-FFF2-40B4-BE49-F238E27FC236}">
                <a16:creationId xmlns:a16="http://schemas.microsoft.com/office/drawing/2014/main" id="{8BF3B6A3-5644-4353-9543-757FD020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59" y="4321824"/>
            <a:ext cx="2096188" cy="21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alability icon">
            <a:extLst>
              <a:ext uri="{FF2B5EF4-FFF2-40B4-BE49-F238E27FC236}">
                <a16:creationId xmlns:a16="http://schemas.microsoft.com/office/drawing/2014/main" id="{54985C6A-FFFC-4016-9DF5-CEC8A047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11" y="39821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79EEB4E-5277-44BE-89AD-B96F8A555D79}"/>
              </a:ext>
            </a:extLst>
          </p:cNvPr>
          <p:cNvSpPr/>
          <p:nvPr/>
        </p:nvSpPr>
        <p:spPr>
          <a:xfrm>
            <a:off x="10481643" y="3836506"/>
            <a:ext cx="1552504" cy="1007164"/>
          </a:xfrm>
          <a:prstGeom prst="wedgeEllipseCallout">
            <a:avLst>
              <a:gd name="adj1" fmla="val -68331"/>
              <a:gd name="adj2" fmla="val 53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ysClr val="windowText" lastClr="000000"/>
                </a:solidFill>
              </a:rPr>
              <a:t>I hope it compiles</a:t>
            </a:r>
          </a:p>
        </p:txBody>
      </p:sp>
      <p:pic>
        <p:nvPicPr>
          <p:cNvPr id="1030" name="Picture 6" descr="Image result for question mark icon">
            <a:extLst>
              <a:ext uri="{FF2B5EF4-FFF2-40B4-BE49-F238E27FC236}">
                <a16:creationId xmlns:a16="http://schemas.microsoft.com/office/drawing/2014/main" id="{3D507857-8F9B-4CAE-9F69-669A90BD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59" y="50474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a service that is responsible for one part of the business logic and communicate with each other usually by http.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59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723172" y="1254984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1723172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3262909" y="4034861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2D0784-8246-4AA0-AF26-6EC5366D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65" y="4843670"/>
            <a:ext cx="1626704" cy="1626704"/>
          </a:xfrm>
          <a:prstGeom prst="rect">
            <a:avLst/>
          </a:prstGeom>
        </p:spPr>
      </p:pic>
      <p:sp>
        <p:nvSpPr>
          <p:cNvPr id="13" name="Up-Down Arrow 9">
            <a:extLst>
              <a:ext uri="{FF2B5EF4-FFF2-40B4-BE49-F238E27FC236}">
                <a16:creationId xmlns:a16="http://schemas.microsoft.com/office/drawing/2014/main" id="{49C7E86E-869E-4966-A753-50A511D4A2DB}"/>
              </a:ext>
            </a:extLst>
          </p:cNvPr>
          <p:cNvSpPr/>
          <p:nvPr/>
        </p:nvSpPr>
        <p:spPr>
          <a:xfrm>
            <a:off x="9171115" y="4034860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6C16107E-21B2-465F-93BD-7565D3230DC0}"/>
              </a:ext>
            </a:extLst>
          </p:cNvPr>
          <p:cNvSpPr/>
          <p:nvPr/>
        </p:nvSpPr>
        <p:spPr>
          <a:xfrm>
            <a:off x="7522876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992C801C-7B55-4160-95BC-71DD990087B2}"/>
              </a:ext>
            </a:extLst>
          </p:cNvPr>
          <p:cNvSpPr/>
          <p:nvPr/>
        </p:nvSpPr>
        <p:spPr>
          <a:xfrm>
            <a:off x="7522876" y="1254984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023649-47BD-49ED-8146-3229142ACA19}"/>
              </a:ext>
            </a:extLst>
          </p:cNvPr>
          <p:cNvCxnSpPr>
            <a:endCxn id="8" idx="3"/>
          </p:cNvCxnSpPr>
          <p:nvPr/>
        </p:nvCxnSpPr>
        <p:spPr>
          <a:xfrm flipH="1">
            <a:off x="5019650" y="2142879"/>
            <a:ext cx="4151465" cy="133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BA6335-15D4-4874-AA0B-420C87CC3F28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9171115" y="2142879"/>
            <a:ext cx="0" cy="89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-Down Arrow 9">
            <a:extLst>
              <a:ext uri="{FF2B5EF4-FFF2-40B4-BE49-F238E27FC236}">
                <a16:creationId xmlns:a16="http://schemas.microsoft.com/office/drawing/2014/main" id="{2E40FABD-7388-4A24-9F33-AF623994F60C}"/>
              </a:ext>
            </a:extLst>
          </p:cNvPr>
          <p:cNvSpPr/>
          <p:nvPr/>
        </p:nvSpPr>
        <p:spPr>
          <a:xfrm>
            <a:off x="3218789" y="22508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7DB1D-8C59-40F3-BD7D-3F12966FDCEE}"/>
              </a:ext>
            </a:extLst>
          </p:cNvPr>
          <p:cNvSpPr txBox="1"/>
          <p:nvPr/>
        </p:nvSpPr>
        <p:spPr>
          <a:xfrm>
            <a:off x="4184762" y="5195357"/>
            <a:ext cx="438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</p:spTree>
    <p:extLst>
      <p:ext uri="{BB962C8B-B14F-4D97-AF65-F5344CB8AC3E}">
        <p14:creationId xmlns:p14="http://schemas.microsoft.com/office/powerpoint/2010/main" val="4176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7B7F8A-B354-4575-8AB5-EE0A15BDDF6D}"/>
              </a:ext>
            </a:extLst>
          </p:cNvPr>
          <p:cNvCxnSpPr>
            <a:stCxn id="16" idx="1"/>
            <a:endCxn id="17" idx="0"/>
          </p:cNvCxnSpPr>
          <p:nvPr/>
        </p:nvCxnSpPr>
        <p:spPr>
          <a:xfrm>
            <a:off x="4274143" y="1723770"/>
            <a:ext cx="1648239" cy="30637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4274143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7E94C560-FF0C-4D99-8139-B518D603C54E}"/>
              </a:ext>
            </a:extLst>
          </p:cNvPr>
          <p:cNvSpPr/>
          <p:nvPr/>
        </p:nvSpPr>
        <p:spPr>
          <a:xfrm>
            <a:off x="4274143" y="1279822"/>
            <a:ext cx="3296478" cy="887895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2CE34220-F4C3-44FF-8A85-EBF79C41BE53}"/>
              </a:ext>
            </a:extLst>
          </p:cNvPr>
          <p:cNvSpPr/>
          <p:nvPr/>
        </p:nvSpPr>
        <p:spPr>
          <a:xfrm>
            <a:off x="4274143" y="4787544"/>
            <a:ext cx="3296478" cy="887895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8" name="Alternate Process 7">
            <a:extLst>
              <a:ext uri="{FF2B5EF4-FFF2-40B4-BE49-F238E27FC236}">
                <a16:creationId xmlns:a16="http://schemas.microsoft.com/office/drawing/2014/main" id="{94AF56AD-AE24-4104-8F51-35C7E3BFC8E8}"/>
              </a:ext>
            </a:extLst>
          </p:cNvPr>
          <p:cNvSpPr/>
          <p:nvPr/>
        </p:nvSpPr>
        <p:spPr>
          <a:xfrm>
            <a:off x="150757" y="3033683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9" name="Alternate Process 7">
            <a:extLst>
              <a:ext uri="{FF2B5EF4-FFF2-40B4-BE49-F238E27FC236}">
                <a16:creationId xmlns:a16="http://schemas.microsoft.com/office/drawing/2014/main" id="{F616D4E7-034D-491A-A37D-F234EA736472}"/>
              </a:ext>
            </a:extLst>
          </p:cNvPr>
          <p:cNvSpPr/>
          <p:nvPr/>
        </p:nvSpPr>
        <p:spPr>
          <a:xfrm>
            <a:off x="8397529" y="3033683"/>
            <a:ext cx="3296478" cy="88789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DC403-6105-4128-AE65-D80615468E16}"/>
              </a:ext>
            </a:extLst>
          </p:cNvPr>
          <p:cNvCxnSpPr>
            <a:stCxn id="19" idx="1"/>
            <a:endCxn id="8" idx="3"/>
          </p:cNvCxnSpPr>
          <p:nvPr/>
        </p:nvCxnSpPr>
        <p:spPr>
          <a:xfrm flipH="1">
            <a:off x="7570621" y="3477631"/>
            <a:ext cx="8269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F9665A-53FE-4087-83B9-88F1EE96E1AA}"/>
              </a:ext>
            </a:extLst>
          </p:cNvPr>
          <p:cNvCxnSpPr>
            <a:stCxn id="16" idx="2"/>
          </p:cNvCxnSpPr>
          <p:nvPr/>
        </p:nvCxnSpPr>
        <p:spPr>
          <a:xfrm>
            <a:off x="5922382" y="2167717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DAB98D-0BE8-4956-BD2B-960E04EFED8F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5922382" y="3921578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2D6292-3FF9-4F98-ABCB-02ED2A2B600C}"/>
              </a:ext>
            </a:extLst>
          </p:cNvPr>
          <p:cNvCxnSpPr>
            <a:stCxn id="18" idx="2"/>
            <a:endCxn id="17" idx="1"/>
          </p:cNvCxnSpPr>
          <p:nvPr/>
        </p:nvCxnSpPr>
        <p:spPr>
          <a:xfrm>
            <a:off x="1798996" y="3921578"/>
            <a:ext cx="2475147" cy="130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26DBD7-ED41-4324-AE86-14CB89588E1C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>
            <a:off x="7570621" y="1723770"/>
            <a:ext cx="2475147" cy="1309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AEE8DE-E814-44B2-BA66-185D7CE3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3" y="3480524"/>
            <a:ext cx="790448" cy="790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CBE3E7-1F3D-4CC9-B230-ABD94F71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5317974"/>
            <a:ext cx="790448" cy="790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1B2BDA-7EDE-4C99-BAC6-96A605BB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18" y="1644262"/>
            <a:ext cx="790448" cy="790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E51B4A-1F50-40EB-9F85-C3563DC0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3463110"/>
            <a:ext cx="790448" cy="790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FD6AD7-CB15-45A5-986C-8749D04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618" y="3480524"/>
            <a:ext cx="790448" cy="7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2B780-B49D-4574-9D8F-59B77182C88A}"/>
              </a:ext>
            </a:extLst>
          </p:cNvPr>
          <p:cNvSpPr txBox="1"/>
          <p:nvPr/>
        </p:nvSpPr>
        <p:spPr>
          <a:xfrm>
            <a:off x="5684555" y="1791487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 single Point of Failure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Deploy Complexity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Smaller code base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Maximize duplicate code</a:t>
            </a:r>
          </a:p>
        </p:txBody>
      </p:sp>
      <p:sp>
        <p:nvSpPr>
          <p:cNvPr id="22" name="Alternate Process 7">
            <a:extLst>
              <a:ext uri="{FF2B5EF4-FFF2-40B4-BE49-F238E27FC236}">
                <a16:creationId xmlns:a16="http://schemas.microsoft.com/office/drawing/2014/main" id="{AC9F4731-89A0-449E-AC64-B5E994FB5C58}"/>
              </a:ext>
            </a:extLst>
          </p:cNvPr>
          <p:cNvSpPr/>
          <p:nvPr/>
        </p:nvSpPr>
        <p:spPr>
          <a:xfrm>
            <a:off x="1849091" y="3314350"/>
            <a:ext cx="1517381" cy="6136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40334754-63F9-45DF-AC9A-040594AC993C}"/>
              </a:ext>
            </a:extLst>
          </p:cNvPr>
          <p:cNvSpPr/>
          <p:nvPr/>
        </p:nvSpPr>
        <p:spPr>
          <a:xfrm>
            <a:off x="1826495" y="2206578"/>
            <a:ext cx="1517381" cy="613650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E8A2774B-FE01-4573-AB83-6766C2215CE9}"/>
              </a:ext>
            </a:extLst>
          </p:cNvPr>
          <p:cNvSpPr/>
          <p:nvPr/>
        </p:nvSpPr>
        <p:spPr>
          <a:xfrm>
            <a:off x="1826496" y="4454561"/>
            <a:ext cx="1517381" cy="61365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26" name="Alternate Process 7">
            <a:extLst>
              <a:ext uri="{FF2B5EF4-FFF2-40B4-BE49-F238E27FC236}">
                <a16:creationId xmlns:a16="http://schemas.microsoft.com/office/drawing/2014/main" id="{E6ABA32B-F941-4094-B58C-A3BC2820B01C}"/>
              </a:ext>
            </a:extLst>
          </p:cNvPr>
          <p:cNvSpPr/>
          <p:nvPr/>
        </p:nvSpPr>
        <p:spPr>
          <a:xfrm>
            <a:off x="235701" y="3314350"/>
            <a:ext cx="1517381" cy="61365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28" name="Alternate Process 7">
            <a:extLst>
              <a:ext uri="{FF2B5EF4-FFF2-40B4-BE49-F238E27FC236}">
                <a16:creationId xmlns:a16="http://schemas.microsoft.com/office/drawing/2014/main" id="{F0C04A87-6BED-4C47-95EE-FD7AFB3A357E}"/>
              </a:ext>
            </a:extLst>
          </p:cNvPr>
          <p:cNvSpPr/>
          <p:nvPr/>
        </p:nvSpPr>
        <p:spPr>
          <a:xfrm>
            <a:off x="3462481" y="3314350"/>
            <a:ext cx="1517381" cy="61365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pic>
        <p:nvPicPr>
          <p:cNvPr id="9" name="Picture 4" descr="Image result for scalability icon">
            <a:extLst>
              <a:ext uri="{FF2B5EF4-FFF2-40B4-BE49-F238E27FC236}">
                <a16:creationId xmlns:a16="http://schemas.microsoft.com/office/drawing/2014/main" id="{74AE71A3-233F-425F-9B89-26345C10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11" y="4565965"/>
            <a:ext cx="2273689" cy="22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ok icon">
            <a:extLst>
              <a:ext uri="{FF2B5EF4-FFF2-40B4-BE49-F238E27FC236}">
                <a16:creationId xmlns:a16="http://schemas.microsoft.com/office/drawing/2014/main" id="{7CBCBF9D-86FE-4A79-A78D-C6AA361F1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5" y="5552808"/>
            <a:ext cx="984000" cy="9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ppy png">
            <a:extLst>
              <a:ext uri="{FF2B5EF4-FFF2-40B4-BE49-F238E27FC236}">
                <a16:creationId xmlns:a16="http://schemas.microsoft.com/office/drawing/2014/main" id="{5DE92F8F-A590-4B3A-896E-4A5A5E3E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42" y="4565965"/>
            <a:ext cx="2172772" cy="206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pPr fontAlgn="base"/>
            <a:r>
              <a:rPr lang="en-IE" b="1" dirty="0"/>
              <a:t>Conclusion </a:t>
            </a:r>
            <a:br>
              <a:rPr lang="en-IE" b="1" dirty="0"/>
            </a:br>
            <a:r>
              <a:rPr lang="en-IE" b="1" dirty="0"/>
              <a:t>Microservice vs Monolithic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888DC-11BF-41E6-AF22-F6FF072307AA}"/>
              </a:ext>
            </a:extLst>
          </p:cNvPr>
          <p:cNvSpPr txBox="1"/>
          <p:nvPr/>
        </p:nvSpPr>
        <p:spPr>
          <a:xfrm>
            <a:off x="412124" y="2099255"/>
            <a:ext cx="5164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Microservice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If application is really big, complex, and does a lot of different things.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8AC7-17CF-4600-B19C-AEB982940786}"/>
              </a:ext>
            </a:extLst>
          </p:cNvPr>
          <p:cNvSpPr txBox="1"/>
          <p:nvPr/>
        </p:nvSpPr>
        <p:spPr>
          <a:xfrm>
            <a:off x="6304834" y="2099255"/>
            <a:ext cx="4973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Monolithic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In case of a simple application, monolithic architecture is a better approach.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722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984E-55C7-45CB-9132-64BD2022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889862" cy="1596177"/>
          </a:xfrm>
        </p:spPr>
        <p:txBody>
          <a:bodyPr/>
          <a:lstStyle/>
          <a:p>
            <a:r>
              <a:rPr lang="en-IE" dirty="0"/>
              <a:t>Microservices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84C4-ED9B-4912-87E1-4AE2DA8D99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programming languages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dirty="0"/>
              <a:t> </a:t>
            </a:r>
          </a:p>
          <a:p>
            <a:r>
              <a:rPr lang="en-IE" dirty="0"/>
              <a:t>Containers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E" dirty="0"/>
          </a:p>
          <a:p>
            <a:r>
              <a:rPr lang="en-US" dirty="0"/>
              <a:t>container platform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  <a:p>
            <a:endParaRPr lang="en-IE" dirty="0"/>
          </a:p>
        </p:txBody>
      </p:sp>
      <p:pic>
        <p:nvPicPr>
          <p:cNvPr id="1026" name="Picture 2" descr="Image result for microservices">
            <a:extLst>
              <a:ext uri="{FF2B5EF4-FFF2-40B4-BE49-F238E27FC236}">
                <a16:creationId xmlns:a16="http://schemas.microsoft.com/office/drawing/2014/main" id="{0D2E0B49-0864-4765-93C9-C0715CC0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91" y="618516"/>
            <a:ext cx="4822447" cy="48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4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1475</TotalTime>
  <Words>673</Words>
  <Application>Microsoft Office PowerPoint</Application>
  <PresentationFormat>Widescreen</PresentationFormat>
  <Paragraphs>125</Paragraphs>
  <Slides>18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Droplet</vt:lpstr>
      <vt:lpstr>Microservices</vt:lpstr>
      <vt:lpstr>Monolithic</vt:lpstr>
      <vt:lpstr>Monolithic architecture</vt:lpstr>
      <vt:lpstr>microservices</vt:lpstr>
      <vt:lpstr>microservices architecture</vt:lpstr>
      <vt:lpstr>microservices architecture</vt:lpstr>
      <vt:lpstr>microservices architecture</vt:lpstr>
      <vt:lpstr>Conclusion  Microservice vs Monolithic</vt:lpstr>
      <vt:lpstr>Microservices </vt:lpstr>
      <vt:lpstr>The most popular programming languages for services and microservices are.</vt:lpstr>
      <vt:lpstr>What are containers? </vt:lpstr>
      <vt:lpstr>PowerPoint Presentation</vt:lpstr>
      <vt:lpstr>PowerPoint Presentation</vt:lpstr>
      <vt:lpstr>The following list contains the differentiating container platform feature</vt:lpstr>
      <vt:lpstr>PowerPoint Presentation</vt:lpstr>
      <vt:lpstr>RECAP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Microsoft Office User</dc:creator>
  <cp:lastModifiedBy>ALEXANDER SOUZA</cp:lastModifiedBy>
  <cp:revision>77</cp:revision>
  <dcterms:created xsi:type="dcterms:W3CDTF">2017-10-02T14:29:43Z</dcterms:created>
  <dcterms:modified xsi:type="dcterms:W3CDTF">2017-11-10T10:49:02Z</dcterms:modified>
</cp:coreProperties>
</file>